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9"/>
  </p:notesMasterIdLst>
  <p:sldIdLst>
    <p:sldId id="298" r:id="rId5"/>
    <p:sldId id="299" r:id="rId6"/>
    <p:sldId id="257" r:id="rId7"/>
    <p:sldId id="300" r:id="rId8"/>
    <p:sldId id="265" r:id="rId9"/>
    <p:sldId id="301" r:id="rId10"/>
    <p:sldId id="273" r:id="rId11"/>
    <p:sldId id="302" r:id="rId12"/>
    <p:sldId id="275" r:id="rId13"/>
    <p:sldId id="303" r:id="rId14"/>
    <p:sldId id="304" r:id="rId15"/>
    <p:sldId id="305" r:id="rId16"/>
    <p:sldId id="277" r:id="rId17"/>
    <p:sldId id="30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19" autoAdjust="0"/>
  </p:normalViewPr>
  <p:slideViewPr>
    <p:cSldViewPr snapToGrid="0">
      <p:cViewPr varScale="1">
        <p:scale>
          <a:sx n="91" d="100"/>
          <a:sy n="91" d="100"/>
        </p:scale>
        <p:origin x="20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63C3B0-F73A-41C8-A203-EF72DFE5611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B70BF32-FB53-4B2F-AF5E-67EE9CF1595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US Healthcare spending has increased.</a:t>
          </a:r>
        </a:p>
      </dgm:t>
    </dgm:pt>
    <dgm:pt modelId="{45097ABB-1942-4742-8FA7-82E8DC0E3C63}" type="parTrans" cxnId="{37DE3B1D-ED45-45D4-92F9-646E8A0CFFE8}">
      <dgm:prSet/>
      <dgm:spPr/>
      <dgm:t>
        <a:bodyPr/>
        <a:lstStyle/>
        <a:p>
          <a:endParaRPr lang="en-US"/>
        </a:p>
      </dgm:t>
    </dgm:pt>
    <dgm:pt modelId="{7FC10D20-953F-472A-A43D-295563642692}" type="sibTrans" cxnId="{37DE3B1D-ED45-45D4-92F9-646E8A0CFFE8}">
      <dgm:prSet/>
      <dgm:spPr/>
      <dgm:t>
        <a:bodyPr/>
        <a:lstStyle/>
        <a:p>
          <a:endParaRPr lang="en-US"/>
        </a:p>
      </dgm:t>
    </dgm:pt>
    <dgm:pt modelId="{EE414DDC-DF25-4B7E-A31C-1B9BF49D2B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Issues facing healthcare such as fraudulent or potentially fraudulent physicians or providers.</a:t>
          </a:r>
        </a:p>
      </dgm:t>
    </dgm:pt>
    <dgm:pt modelId="{2661C554-4E87-4219-932B-D0032C0942EE}" type="parTrans" cxnId="{CCDF2843-0939-4A24-81D8-060D803401EA}">
      <dgm:prSet/>
      <dgm:spPr/>
      <dgm:t>
        <a:bodyPr/>
        <a:lstStyle/>
        <a:p>
          <a:endParaRPr lang="en-US"/>
        </a:p>
      </dgm:t>
    </dgm:pt>
    <dgm:pt modelId="{C5D8CBFD-C188-4A79-BE52-CC445ED21527}" type="sibTrans" cxnId="{CCDF2843-0939-4A24-81D8-060D803401EA}">
      <dgm:prSet/>
      <dgm:spPr/>
      <dgm:t>
        <a:bodyPr/>
        <a:lstStyle/>
        <a:p>
          <a:endParaRPr lang="en-US"/>
        </a:p>
      </dgm:t>
    </dgm:pt>
    <dgm:pt modelId="{2EB92AB1-C4F9-4A5D-81AD-D4F15E020BC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High-cost health related services leave patients with limited medical care .US has established and funded programs such as Medicare</a:t>
          </a:r>
        </a:p>
      </dgm:t>
    </dgm:pt>
    <dgm:pt modelId="{5B3F1720-D311-4BFC-885C-C3FE5456CF54}" type="sibTrans" cxnId="{21D2BA61-17E9-473B-AF69-F274BEC55EA3}">
      <dgm:prSet/>
      <dgm:spPr/>
      <dgm:t>
        <a:bodyPr/>
        <a:lstStyle/>
        <a:p>
          <a:endParaRPr lang="en-US"/>
        </a:p>
      </dgm:t>
    </dgm:pt>
    <dgm:pt modelId="{34B3544C-119E-4509-80C8-60BBDDA14777}" type="parTrans" cxnId="{21D2BA61-17E9-473B-AF69-F274BEC55EA3}">
      <dgm:prSet/>
      <dgm:spPr/>
      <dgm:t>
        <a:bodyPr/>
        <a:lstStyle/>
        <a:p>
          <a:endParaRPr lang="en-US"/>
        </a:p>
      </dgm:t>
    </dgm:pt>
    <dgm:pt modelId="{5D13E982-0F8D-483B-B0A9-6BE50972C426}" type="pres">
      <dgm:prSet presAssocID="{4663C3B0-F73A-41C8-A203-EF72DFE5611E}" presName="root" presStyleCnt="0">
        <dgm:presLayoutVars>
          <dgm:dir/>
          <dgm:resizeHandles val="exact"/>
        </dgm:presLayoutVars>
      </dgm:prSet>
      <dgm:spPr/>
    </dgm:pt>
    <dgm:pt modelId="{A31C5CFB-5913-4FAE-822C-C64160E51CF0}" type="pres">
      <dgm:prSet presAssocID="{8B70BF32-FB53-4B2F-AF5E-67EE9CF15954}" presName="compNode" presStyleCnt="0"/>
      <dgm:spPr/>
    </dgm:pt>
    <dgm:pt modelId="{A5EE4F67-F000-4C54-91C8-0EF4877F57C4}" type="pres">
      <dgm:prSet presAssocID="{8B70BF32-FB53-4B2F-AF5E-67EE9CF1595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A453B77-A365-400E-8F80-0CDCEDF5EF95}" type="pres">
      <dgm:prSet presAssocID="{8B70BF32-FB53-4B2F-AF5E-67EE9CF15954}" presName="spaceRect" presStyleCnt="0"/>
      <dgm:spPr/>
    </dgm:pt>
    <dgm:pt modelId="{C650F4DC-FB2E-4BC5-BA05-BB96174D9EDC}" type="pres">
      <dgm:prSet presAssocID="{8B70BF32-FB53-4B2F-AF5E-67EE9CF15954}" presName="textRect" presStyleLbl="revTx" presStyleIdx="0" presStyleCnt="3">
        <dgm:presLayoutVars>
          <dgm:chMax val="1"/>
          <dgm:chPref val="1"/>
        </dgm:presLayoutVars>
      </dgm:prSet>
      <dgm:spPr/>
    </dgm:pt>
    <dgm:pt modelId="{23E815B0-6624-48E7-982E-72242D1B2A9C}" type="pres">
      <dgm:prSet presAssocID="{7FC10D20-953F-472A-A43D-295563642692}" presName="sibTrans" presStyleCnt="0"/>
      <dgm:spPr/>
    </dgm:pt>
    <dgm:pt modelId="{61ED817D-4E0E-4634-833D-9D20E6D048A9}" type="pres">
      <dgm:prSet presAssocID="{2EB92AB1-C4F9-4A5D-81AD-D4F15E020BC9}" presName="compNode" presStyleCnt="0"/>
      <dgm:spPr/>
    </dgm:pt>
    <dgm:pt modelId="{4AB7C91F-669F-4038-B1C6-596946428807}" type="pres">
      <dgm:prSet presAssocID="{2EB92AB1-C4F9-4A5D-81AD-D4F15E020BC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C04D9CFB-15B8-4FB8-9017-5F47003EA6F2}" type="pres">
      <dgm:prSet presAssocID="{2EB92AB1-C4F9-4A5D-81AD-D4F15E020BC9}" presName="spaceRect" presStyleCnt="0"/>
      <dgm:spPr/>
    </dgm:pt>
    <dgm:pt modelId="{B9452AEA-2EC5-417E-BEC6-01F3E2A24065}" type="pres">
      <dgm:prSet presAssocID="{2EB92AB1-C4F9-4A5D-81AD-D4F15E020BC9}" presName="textRect" presStyleLbl="revTx" presStyleIdx="1" presStyleCnt="3" custScaleX="148121" custScaleY="154149" custLinFactNeighborX="12" custLinFactNeighborY="44654">
        <dgm:presLayoutVars>
          <dgm:chMax val="1"/>
          <dgm:chPref val="1"/>
        </dgm:presLayoutVars>
      </dgm:prSet>
      <dgm:spPr/>
    </dgm:pt>
    <dgm:pt modelId="{936A315D-4842-6D47-8449-012BEC0C2BB5}" type="pres">
      <dgm:prSet presAssocID="{5B3F1720-D311-4BFC-885C-C3FE5456CF54}" presName="sibTrans" presStyleCnt="0"/>
      <dgm:spPr/>
    </dgm:pt>
    <dgm:pt modelId="{6B3590D4-27FB-4FDD-906D-65C75D8A6DAB}" type="pres">
      <dgm:prSet presAssocID="{EE414DDC-DF25-4B7E-A31C-1B9BF49D2B92}" presName="compNode" presStyleCnt="0"/>
      <dgm:spPr/>
    </dgm:pt>
    <dgm:pt modelId="{B96BC90E-D601-4FB7-9BCC-AE59B5F74060}" type="pres">
      <dgm:prSet presAssocID="{EE414DDC-DF25-4B7E-A31C-1B9BF49D2B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73899A8E-6605-4C09-91C1-C271AC660A66}" type="pres">
      <dgm:prSet presAssocID="{EE414DDC-DF25-4B7E-A31C-1B9BF49D2B92}" presName="spaceRect" presStyleCnt="0"/>
      <dgm:spPr/>
    </dgm:pt>
    <dgm:pt modelId="{B99992BB-4F8C-4D2A-B634-F2ECA0FDA5ED}" type="pres">
      <dgm:prSet presAssocID="{EE414DDC-DF25-4B7E-A31C-1B9BF49D2B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312180E-281C-42A6-9963-019D260F9F13}" type="presOf" srcId="{4663C3B0-F73A-41C8-A203-EF72DFE5611E}" destId="{5D13E982-0F8D-483B-B0A9-6BE50972C426}" srcOrd="0" destOrd="0" presId="urn:microsoft.com/office/officeart/2018/2/layout/IconLabelList"/>
    <dgm:cxn modelId="{2818701C-B5EF-AF49-878A-28AC65F1619C}" type="presOf" srcId="{8B70BF32-FB53-4B2F-AF5E-67EE9CF15954}" destId="{C650F4DC-FB2E-4BC5-BA05-BB96174D9EDC}" srcOrd="0" destOrd="0" presId="urn:microsoft.com/office/officeart/2018/2/layout/IconLabelList"/>
    <dgm:cxn modelId="{37DE3B1D-ED45-45D4-92F9-646E8A0CFFE8}" srcId="{4663C3B0-F73A-41C8-A203-EF72DFE5611E}" destId="{8B70BF32-FB53-4B2F-AF5E-67EE9CF15954}" srcOrd="0" destOrd="0" parTransId="{45097ABB-1942-4742-8FA7-82E8DC0E3C63}" sibTransId="{7FC10D20-953F-472A-A43D-295563642692}"/>
    <dgm:cxn modelId="{CCDF2843-0939-4A24-81D8-060D803401EA}" srcId="{4663C3B0-F73A-41C8-A203-EF72DFE5611E}" destId="{EE414DDC-DF25-4B7E-A31C-1B9BF49D2B92}" srcOrd="2" destOrd="0" parTransId="{2661C554-4E87-4219-932B-D0032C0942EE}" sibTransId="{C5D8CBFD-C188-4A79-BE52-CC445ED21527}"/>
    <dgm:cxn modelId="{21D2BA61-17E9-473B-AF69-F274BEC55EA3}" srcId="{4663C3B0-F73A-41C8-A203-EF72DFE5611E}" destId="{2EB92AB1-C4F9-4A5D-81AD-D4F15E020BC9}" srcOrd="1" destOrd="0" parTransId="{34B3544C-119E-4509-80C8-60BBDDA14777}" sibTransId="{5B3F1720-D311-4BFC-885C-C3FE5456CF54}"/>
    <dgm:cxn modelId="{DAAB55DA-B63D-0D49-AA19-2AFF9B00A1E4}" type="presOf" srcId="{EE414DDC-DF25-4B7E-A31C-1B9BF49D2B92}" destId="{B99992BB-4F8C-4D2A-B634-F2ECA0FDA5ED}" srcOrd="0" destOrd="0" presId="urn:microsoft.com/office/officeart/2018/2/layout/IconLabelList"/>
    <dgm:cxn modelId="{50F40FE6-DC55-194A-872A-EBF2BCA415C3}" type="presOf" srcId="{2EB92AB1-C4F9-4A5D-81AD-D4F15E020BC9}" destId="{B9452AEA-2EC5-417E-BEC6-01F3E2A24065}" srcOrd="0" destOrd="0" presId="urn:microsoft.com/office/officeart/2018/2/layout/IconLabelList"/>
    <dgm:cxn modelId="{2C260BF6-A23C-E64B-88E2-07D108DC5453}" type="presParOf" srcId="{5D13E982-0F8D-483B-B0A9-6BE50972C426}" destId="{A31C5CFB-5913-4FAE-822C-C64160E51CF0}" srcOrd="0" destOrd="0" presId="urn:microsoft.com/office/officeart/2018/2/layout/IconLabelList"/>
    <dgm:cxn modelId="{A25B7249-6E26-A643-BC5A-830962FA8543}" type="presParOf" srcId="{A31C5CFB-5913-4FAE-822C-C64160E51CF0}" destId="{A5EE4F67-F000-4C54-91C8-0EF4877F57C4}" srcOrd="0" destOrd="0" presId="urn:microsoft.com/office/officeart/2018/2/layout/IconLabelList"/>
    <dgm:cxn modelId="{BBE8892C-764B-D843-A74C-EF0CADBCB9B6}" type="presParOf" srcId="{A31C5CFB-5913-4FAE-822C-C64160E51CF0}" destId="{CA453B77-A365-400E-8F80-0CDCEDF5EF95}" srcOrd="1" destOrd="0" presId="urn:microsoft.com/office/officeart/2018/2/layout/IconLabelList"/>
    <dgm:cxn modelId="{93D72E7F-6252-DD42-9986-ED30034A8380}" type="presParOf" srcId="{A31C5CFB-5913-4FAE-822C-C64160E51CF0}" destId="{C650F4DC-FB2E-4BC5-BA05-BB96174D9EDC}" srcOrd="2" destOrd="0" presId="urn:microsoft.com/office/officeart/2018/2/layout/IconLabelList"/>
    <dgm:cxn modelId="{09B9E9F9-4F70-1E4A-9EE8-B6CC34533EE4}" type="presParOf" srcId="{5D13E982-0F8D-483B-B0A9-6BE50972C426}" destId="{23E815B0-6624-48E7-982E-72242D1B2A9C}" srcOrd="1" destOrd="0" presId="urn:microsoft.com/office/officeart/2018/2/layout/IconLabelList"/>
    <dgm:cxn modelId="{31DC0E8D-24D8-8341-9812-B8508031C091}" type="presParOf" srcId="{5D13E982-0F8D-483B-B0A9-6BE50972C426}" destId="{61ED817D-4E0E-4634-833D-9D20E6D048A9}" srcOrd="2" destOrd="0" presId="urn:microsoft.com/office/officeart/2018/2/layout/IconLabelList"/>
    <dgm:cxn modelId="{C58A09C5-7D8B-0E48-974A-A8E952075AE2}" type="presParOf" srcId="{61ED817D-4E0E-4634-833D-9D20E6D048A9}" destId="{4AB7C91F-669F-4038-B1C6-596946428807}" srcOrd="0" destOrd="0" presId="urn:microsoft.com/office/officeart/2018/2/layout/IconLabelList"/>
    <dgm:cxn modelId="{1521D169-7203-3242-9B8D-59748B0EC221}" type="presParOf" srcId="{61ED817D-4E0E-4634-833D-9D20E6D048A9}" destId="{C04D9CFB-15B8-4FB8-9017-5F47003EA6F2}" srcOrd="1" destOrd="0" presId="urn:microsoft.com/office/officeart/2018/2/layout/IconLabelList"/>
    <dgm:cxn modelId="{335949D5-0A1D-7B43-9A02-9D3AAE4C068D}" type="presParOf" srcId="{61ED817D-4E0E-4634-833D-9D20E6D048A9}" destId="{B9452AEA-2EC5-417E-BEC6-01F3E2A24065}" srcOrd="2" destOrd="0" presId="urn:microsoft.com/office/officeart/2018/2/layout/IconLabelList"/>
    <dgm:cxn modelId="{F864396D-9FEB-B14F-A438-15466C55837F}" type="presParOf" srcId="{5D13E982-0F8D-483B-B0A9-6BE50972C426}" destId="{936A315D-4842-6D47-8449-012BEC0C2BB5}" srcOrd="3" destOrd="0" presId="urn:microsoft.com/office/officeart/2018/2/layout/IconLabelList"/>
    <dgm:cxn modelId="{A614D9EB-0272-3E40-8A9C-A681ACCB92C5}" type="presParOf" srcId="{5D13E982-0F8D-483B-B0A9-6BE50972C426}" destId="{6B3590D4-27FB-4FDD-906D-65C75D8A6DAB}" srcOrd="4" destOrd="0" presId="urn:microsoft.com/office/officeart/2018/2/layout/IconLabelList"/>
    <dgm:cxn modelId="{5F61D717-B045-6A4C-A2C5-2337A5B0227D}" type="presParOf" srcId="{6B3590D4-27FB-4FDD-906D-65C75D8A6DAB}" destId="{B96BC90E-D601-4FB7-9BCC-AE59B5F74060}" srcOrd="0" destOrd="0" presId="urn:microsoft.com/office/officeart/2018/2/layout/IconLabelList"/>
    <dgm:cxn modelId="{5EAB090B-83C3-5F46-81D5-38AD030E1F20}" type="presParOf" srcId="{6B3590D4-27FB-4FDD-906D-65C75D8A6DAB}" destId="{73899A8E-6605-4C09-91C1-C271AC660A66}" srcOrd="1" destOrd="0" presId="urn:microsoft.com/office/officeart/2018/2/layout/IconLabelList"/>
    <dgm:cxn modelId="{B832DBC2-FD99-ED4D-B430-1AD095CC4275}" type="presParOf" srcId="{6B3590D4-27FB-4FDD-906D-65C75D8A6DAB}" destId="{B99992BB-4F8C-4D2A-B634-F2ECA0FDA5E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E4F67-F000-4C54-91C8-0EF4877F57C4}">
      <dsp:nvSpPr>
        <dsp:cNvPr id="0" name=""/>
        <dsp:cNvSpPr/>
      </dsp:nvSpPr>
      <dsp:spPr>
        <a:xfrm>
          <a:off x="805913" y="668758"/>
          <a:ext cx="1158401" cy="11584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0F4DC-FB2E-4BC5-BA05-BB96174D9EDC}">
      <dsp:nvSpPr>
        <dsp:cNvPr id="0" name=""/>
        <dsp:cNvSpPr/>
      </dsp:nvSpPr>
      <dsp:spPr>
        <a:xfrm>
          <a:off x="98001" y="2194821"/>
          <a:ext cx="2574225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 Healthcare spending has increased.</a:t>
          </a:r>
        </a:p>
      </dsp:txBody>
      <dsp:txXfrm>
        <a:off x="98001" y="2194821"/>
        <a:ext cx="2574225" cy="922500"/>
      </dsp:txXfrm>
    </dsp:sp>
    <dsp:sp modelId="{4AB7C91F-669F-4038-B1C6-596946428807}">
      <dsp:nvSpPr>
        <dsp:cNvPr id="0" name=""/>
        <dsp:cNvSpPr/>
      </dsp:nvSpPr>
      <dsp:spPr>
        <a:xfrm>
          <a:off x="4449999" y="543877"/>
          <a:ext cx="1158401" cy="11584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52AEA-2EC5-417E-BEC6-01F3E2A24065}">
      <dsp:nvSpPr>
        <dsp:cNvPr id="0" name=""/>
        <dsp:cNvSpPr/>
      </dsp:nvSpPr>
      <dsp:spPr>
        <a:xfrm>
          <a:off x="3123025" y="2232111"/>
          <a:ext cx="3812967" cy="1422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High-cost health related services leave patients with limited medical care .US has established and funded programs such as Medicare</a:t>
          </a:r>
        </a:p>
      </dsp:txBody>
      <dsp:txXfrm>
        <a:off x="3123025" y="2232111"/>
        <a:ext cx="3812967" cy="1422024"/>
      </dsp:txXfrm>
    </dsp:sp>
    <dsp:sp modelId="{B96BC90E-D601-4FB7-9BCC-AE59B5F74060}">
      <dsp:nvSpPr>
        <dsp:cNvPr id="0" name=""/>
        <dsp:cNvSpPr/>
      </dsp:nvSpPr>
      <dsp:spPr>
        <a:xfrm>
          <a:off x="8094085" y="668758"/>
          <a:ext cx="1158401" cy="11584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992BB-4F8C-4D2A-B634-F2ECA0FDA5ED}">
      <dsp:nvSpPr>
        <dsp:cNvPr id="0" name=""/>
        <dsp:cNvSpPr/>
      </dsp:nvSpPr>
      <dsp:spPr>
        <a:xfrm>
          <a:off x="7386173" y="2194821"/>
          <a:ext cx="2574225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Issues facing healthcare such as fraudulent or potentially fraudulent physicians or providers.</a:t>
          </a:r>
        </a:p>
      </dsp:txBody>
      <dsp:txXfrm>
        <a:off x="7386173" y="2194821"/>
        <a:ext cx="2574225" cy="92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B77B2-5493-4506-9ECB-DB2B26A2B5F5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84164-5954-413A-B136-19DA7BD29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13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5ec7bcc5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5ec7bcc50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0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4/11/23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4/11/23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4/11/23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4/11/23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4/11/23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4/11/23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54" name="Rectangle 43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4100" b="1" u="sng" dirty="0">
                <a:solidFill>
                  <a:srgbClr val="FFFFFF"/>
                </a:solidFill>
              </a:rPr>
              <a:t>Analytics Case Assignment </a:t>
            </a:r>
            <a:r>
              <a:rPr lang="en-US" sz="4100" b="1" dirty="0">
                <a:solidFill>
                  <a:srgbClr val="FFFFFF"/>
                </a:solidFill>
              </a:rPr>
              <a:t>Fraud Detection </a:t>
            </a:r>
            <a:br>
              <a:rPr lang="en-US" sz="4100" b="1" dirty="0">
                <a:solidFill>
                  <a:srgbClr val="FFFFFF"/>
                </a:solidFill>
              </a:rPr>
            </a:br>
            <a:r>
              <a:rPr lang="en-US" sz="4100" b="1" dirty="0">
                <a:solidFill>
                  <a:srgbClr val="FFFFFF"/>
                </a:solidFill>
              </a:rPr>
              <a:t>Medicare Claims Dataset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500" b="1" dirty="0">
                <a:solidFill>
                  <a:srgbClr val="FFFFFF"/>
                </a:solidFill>
              </a:rPr>
              <a:t>Hoang Nha Nguyen</a:t>
            </a:r>
          </a:p>
        </p:txBody>
      </p:sp>
      <p:cxnSp>
        <p:nvCxnSpPr>
          <p:cNvPr id="55" name="Straight Connector 45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D93F-BD20-46B6-AB5A-1FD2F0970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35" y="765067"/>
            <a:ext cx="9385200" cy="1218800"/>
          </a:xfrm>
        </p:spPr>
        <p:txBody>
          <a:bodyPr/>
          <a:lstStyle/>
          <a:p>
            <a:r>
              <a:rPr lang="en-IN" b="1" dirty="0"/>
              <a:t>Chi-squared Test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5B9A7-7BC5-4734-8E06-09F45D4B0A53}"/>
              </a:ext>
            </a:extLst>
          </p:cNvPr>
          <p:cNvSpPr txBox="1"/>
          <p:nvPr/>
        </p:nvSpPr>
        <p:spPr>
          <a:xfrm>
            <a:off x="466166" y="3223816"/>
            <a:ext cx="11834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Transform</a:t>
            </a:r>
            <a:r>
              <a:rPr lang="en-US" sz="2400">
                <a:solidFill>
                  <a:schemeClr val="bg1"/>
                </a:solidFill>
              </a:rPr>
              <a:t> skewed data to approximately conform to normality by using log transformation 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A473CD-59D1-4E84-AD43-09A70E249B6E}"/>
              </a:ext>
            </a:extLst>
          </p:cNvPr>
          <p:cNvSpPr txBox="1"/>
          <p:nvPr/>
        </p:nvSpPr>
        <p:spPr>
          <a:xfrm>
            <a:off x="6280336" y="5114201"/>
            <a:ext cx="4545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bg1"/>
                </a:solidFill>
              </a:rPr>
              <a:t>Class weights assigned to reduce skewness according to the balancing ratio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8B4460A-AC76-2CA7-BC59-ED57FECA5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190" y="2491389"/>
            <a:ext cx="7836291" cy="2217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1277F8-1EB5-293D-8A9E-979981F5783D}"/>
              </a:ext>
            </a:extLst>
          </p:cNvPr>
          <p:cNvSpPr txBox="1"/>
          <p:nvPr/>
        </p:nvSpPr>
        <p:spPr>
          <a:xfrm>
            <a:off x="1730000" y="5114201"/>
            <a:ext cx="6153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7628" indent="-342900">
              <a:buFont typeface="Arial" panose="020B0604020202020204" pitchFamily="34" charset="0"/>
              <a:buChar char="•"/>
            </a:pPr>
            <a:r>
              <a:rPr lang="en-IN" sz="1800"/>
              <a:t>“Provider Type” is statistically significant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539644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7CF78F-DE8F-D0DB-4FFC-D17AB907A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b="1" dirty="0">
                <a:solidFill>
                  <a:srgbClr val="FFFFFF"/>
                </a:solidFill>
              </a:rPr>
              <a:t>Features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B6DDF-DCD3-75D6-5814-309964734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286" y="2176034"/>
            <a:ext cx="10559009" cy="3677385"/>
          </a:xfrm>
        </p:spPr>
        <p:txBody>
          <a:bodyPr vert="horz" lIns="0" tIns="45720" rIns="0" bIns="45720" rtlCol="0">
            <a:normAutofit/>
          </a:bodyPr>
          <a:lstStyle/>
          <a:p>
            <a:pPr marL="537628" indent="-3429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800" dirty="0"/>
              <a:t>Significant variables:</a:t>
            </a:r>
          </a:p>
          <a:p>
            <a:pPr marL="194728" indent="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None/>
            </a:pPr>
            <a:r>
              <a:rPr lang="en-US" sz="1800" dirty="0"/>
              <a:t>“</a:t>
            </a:r>
            <a:r>
              <a:rPr lang="en-US" sz="1800" dirty="0" err="1"/>
              <a:t>Avg_Payout_Ratio</a:t>
            </a:r>
            <a:r>
              <a:rPr lang="en-US" sz="1800" dirty="0"/>
              <a:t>”</a:t>
            </a:r>
          </a:p>
          <a:p>
            <a:pPr marL="194728" indent="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None/>
            </a:pPr>
            <a:r>
              <a:rPr lang="en-US" sz="1800" dirty="0"/>
              <a:t>“</a:t>
            </a:r>
            <a:r>
              <a:rPr lang="en-US" sz="1800" dirty="0" err="1"/>
              <a:t>Avg_Allowance_ratio</a:t>
            </a:r>
            <a:r>
              <a:rPr lang="en-US" sz="1800" dirty="0"/>
              <a:t>”</a:t>
            </a:r>
          </a:p>
          <a:p>
            <a:pPr marL="194728" indent="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None/>
            </a:pPr>
            <a:r>
              <a:rPr lang="en-US" sz="1800" dirty="0"/>
              <a:t>“</a:t>
            </a:r>
            <a:r>
              <a:rPr lang="en-US" sz="1800" dirty="0" err="1"/>
              <a:t>Sum_Total_Amount_Claimed</a:t>
            </a:r>
            <a:r>
              <a:rPr lang="en-US" sz="1800" dirty="0"/>
              <a:t>”</a:t>
            </a:r>
          </a:p>
          <a:p>
            <a:pPr marL="194728" indent="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None/>
            </a:pPr>
            <a:r>
              <a:rPr lang="en-US" sz="1800" dirty="0"/>
              <a:t>“</a:t>
            </a:r>
            <a:r>
              <a:rPr lang="en-US" sz="1800" dirty="0" err="1"/>
              <a:t>Sum_Total_Amount_Paid</a:t>
            </a:r>
            <a:r>
              <a:rPr lang="en-US" sz="1800" dirty="0"/>
              <a:t>”</a:t>
            </a:r>
          </a:p>
          <a:p>
            <a:pPr marL="194728" indent="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None/>
            </a:pPr>
            <a:r>
              <a:rPr lang="en-US" sz="1800" dirty="0"/>
              <a:t>“</a:t>
            </a:r>
            <a:r>
              <a:rPr lang="en-US" sz="1800" dirty="0" err="1"/>
              <a:t>Sum_Total_Amount</a:t>
            </a:r>
            <a:r>
              <a:rPr lang="en-US" sz="1800" dirty="0"/>
              <a:t> Allowed”</a:t>
            </a:r>
          </a:p>
          <a:p>
            <a:pPr marL="194728" indent="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None/>
            </a:pPr>
            <a:r>
              <a:rPr lang="en-US" sz="1800" dirty="0"/>
              <a:t>“</a:t>
            </a:r>
            <a:r>
              <a:rPr lang="en-US" sz="1800" dirty="0" err="1"/>
              <a:t>Avg_Number_Medicare.Beneficiaries</a:t>
            </a:r>
            <a:r>
              <a:rPr lang="en-US" sz="1800" dirty="0"/>
              <a:t>”</a:t>
            </a:r>
          </a:p>
          <a:p>
            <a:pPr marL="194728" indent="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None/>
            </a:pPr>
            <a:r>
              <a:rPr lang="en-US" sz="1800" dirty="0"/>
              <a:t>“</a:t>
            </a:r>
            <a:r>
              <a:rPr lang="en-US" sz="1800" dirty="0" err="1"/>
              <a:t>Count_HCPCS</a:t>
            </a:r>
            <a:r>
              <a:rPr lang="en-US" sz="1800" dirty="0"/>
              <a:t>”</a:t>
            </a:r>
          </a:p>
          <a:p>
            <a:pPr marL="194728" indent="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None/>
            </a:pPr>
            <a:r>
              <a:rPr lang="en-US" sz="1800" dirty="0"/>
              <a:t>“Provider Type”</a:t>
            </a:r>
          </a:p>
          <a:p>
            <a:pPr marL="537628" indent="-3429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800" dirty="0"/>
              <a:t>Also, there is no need to consider the following variables for the model:</a:t>
            </a:r>
          </a:p>
          <a:p>
            <a:pPr marL="194728" indent="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None/>
            </a:pPr>
            <a:r>
              <a:rPr lang="en-US" sz="1800" dirty="0"/>
              <a:t>“NPI” and “Gender”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5335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AF3FF-617D-230D-90DA-BF5E7F103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701" y="196199"/>
            <a:ext cx="4163683" cy="1218800"/>
          </a:xfrm>
        </p:spPr>
        <p:txBody>
          <a:bodyPr/>
          <a:lstStyle/>
          <a:p>
            <a:r>
              <a:rPr lang="en-US" sz="2800" b="1" dirty="0"/>
              <a:t>Model 1</a:t>
            </a:r>
            <a:br>
              <a:rPr lang="en-US" sz="2800" b="1" dirty="0"/>
            </a:br>
            <a:r>
              <a:rPr lang="en-US" sz="2800" b="1" dirty="0"/>
              <a:t>Logistic Regression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C6FD1BA-5332-9FE4-B5AB-BECBB1758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6062"/>
            <a:ext cx="5556384" cy="4351872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56AA372-30BB-7F52-FFCA-B59A3C804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384" y="10896"/>
            <a:ext cx="6635616" cy="3418104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96AA770E-F406-4646-3141-9576CA956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384" y="3429000"/>
            <a:ext cx="6635616" cy="288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65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1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E9769-EA6A-4FD9-A054-FF884552E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Evaluation</a:t>
            </a:r>
          </a:p>
        </p:txBody>
      </p:sp>
      <p:cxnSp>
        <p:nvCxnSpPr>
          <p:cNvPr id="36" name="Straight Connector 18">
            <a:extLst>
              <a:ext uri="{FF2B5EF4-FFF2-40B4-BE49-F238E27FC236}">
                <a16:creationId xmlns:a16="http://schemas.microsoft.com/office/drawing/2014/main" id="{4FA8A11A-E0A0-4672-A17E-32CC5B422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90558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20">
            <a:extLst>
              <a:ext uri="{FF2B5EF4-FFF2-40B4-BE49-F238E27FC236}">
                <a16:creationId xmlns:a16="http://schemas.microsoft.com/office/drawing/2014/main" id="{292D7FC5-B427-4FF7-8FC7-9DA3C276D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87975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22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24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86572-E0E8-4492-8D3A-34EDD920C8D8}"/>
              </a:ext>
            </a:extLst>
          </p:cNvPr>
          <p:cNvSpPr txBox="1"/>
          <p:nvPr/>
        </p:nvSpPr>
        <p:spPr>
          <a:xfrm>
            <a:off x="633999" y="3657562"/>
            <a:ext cx="3312784" cy="28241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1300" dirty="0">
                <a:solidFill>
                  <a:srgbClr val="FFFFFF"/>
                </a:solidFill>
              </a:rPr>
              <a:t>Logistic Regression</a:t>
            </a:r>
            <a:endParaRPr lang="en-US" sz="1300" dirty="0">
              <a:solidFill>
                <a:srgbClr val="FFFFFF"/>
              </a:solidFill>
            </a:endParaRP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DE0C546C-E7A3-540B-D63D-1B3A266CC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51" y="1212703"/>
            <a:ext cx="3808252" cy="2307006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F32BA03-D81D-23FF-45AF-0F837315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355" y="1228075"/>
            <a:ext cx="3430012" cy="2208599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2FE3F60-A8DD-A4CF-62F7-648EBD9EF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579" y="3631207"/>
            <a:ext cx="5875493" cy="939800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0A0FCF47-AD43-6E59-C239-FA67E60E1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5946" y="1198400"/>
            <a:ext cx="4126054" cy="238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68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AF3FF-617D-230D-90DA-BF5E7F103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445" y="604162"/>
            <a:ext cx="4163683" cy="1218800"/>
          </a:xfrm>
        </p:spPr>
        <p:txBody>
          <a:bodyPr/>
          <a:lstStyle/>
          <a:p>
            <a:r>
              <a:rPr lang="en-US" sz="2800" b="1" dirty="0"/>
              <a:t>Model 2</a:t>
            </a:r>
            <a:br>
              <a:rPr lang="en-US" sz="2800" b="1" dirty="0"/>
            </a:br>
            <a:r>
              <a:rPr lang="en-US" sz="2800" b="1" dirty="0"/>
              <a:t>Random Forest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163A7B-F764-B622-31B9-4364166C0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1" y="2027213"/>
            <a:ext cx="7884648" cy="280357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7ED48BBC-C79D-5B43-1173-13596E57E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732" y="805599"/>
            <a:ext cx="3793197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9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E5C87-E37C-485E-AAC3-2827C60A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WHY 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69502C-B5CD-40EC-A306-AD5C8B0C72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809939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2135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4800" b="1" dirty="0">
                <a:solidFill>
                  <a:schemeClr val="tx1"/>
                </a:solidFill>
                <a:latin typeface="Trebuchet MS"/>
                <a:sym typeface="Trebuchet MS"/>
              </a:rPr>
              <a:t>Workflow </a:t>
            </a:r>
            <a:endParaRPr b="1" dirty="0">
              <a:solidFill>
                <a:schemeClr val="tx1"/>
              </a:solidFill>
            </a:endParaRPr>
          </a:p>
        </p:txBody>
      </p:sp>
      <p:grpSp>
        <p:nvGrpSpPr>
          <p:cNvPr id="142" name="Google Shape;142;p14"/>
          <p:cNvGrpSpPr/>
          <p:nvPr/>
        </p:nvGrpSpPr>
        <p:grpSpPr>
          <a:xfrm>
            <a:off x="2232550" y="3942500"/>
            <a:ext cx="7943967" cy="1150955"/>
            <a:chOff x="1593000" y="2322568"/>
            <a:chExt cx="5957975" cy="643500"/>
          </a:xfrm>
        </p:grpSpPr>
        <p:sp>
          <p:nvSpPr>
            <p:cNvPr id="143" name="Google Shape;143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" name="Google Shape;144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" name="Google Shape;145;p14"/>
            <p:cNvSpPr/>
            <p:nvPr/>
          </p:nvSpPr>
          <p:spPr>
            <a:xfrm rot="162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"/>
                  <a:sym typeface="Roboto Medium"/>
                </a:rPr>
                <a:t>Data Modelling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Logistic Regression	</a:t>
              </a: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		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Random Forest Classifier</a:t>
              </a:r>
            </a:p>
            <a:p>
              <a:pPr marL="237061">
                <a:lnSpc>
                  <a:spcPct val="115000"/>
                </a:lnSpc>
                <a:buClr>
                  <a:srgbClr val="3D3D3D"/>
                </a:buClr>
                <a:buSzPts val="800"/>
              </a:pP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0" name="Google Shape;150;p14"/>
          <p:cNvGrpSpPr/>
          <p:nvPr/>
        </p:nvGrpSpPr>
        <p:grpSpPr>
          <a:xfrm>
            <a:off x="2232550" y="3031219"/>
            <a:ext cx="7943967" cy="858000"/>
            <a:chOff x="1593000" y="2322568"/>
            <a:chExt cx="5957975" cy="643500"/>
          </a:xfrm>
        </p:grpSpPr>
        <p:sp>
          <p:nvSpPr>
            <p:cNvPr id="151" name="Google Shape;151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" name="Google Shape;152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" name="Google Shape;153;p14"/>
            <p:cNvSpPr/>
            <p:nvPr/>
          </p:nvSpPr>
          <p:spPr>
            <a:xfrm rot="162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"/>
                  <a:sym typeface="Roboto Medium"/>
                </a:rPr>
                <a:t>Data Pre-processing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467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GB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Exploratory Data Analysis  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Data cleaning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Feature Engineering</a:t>
              </a:r>
            </a:p>
            <a:p>
              <a:pPr marL="237061">
                <a:lnSpc>
                  <a:spcPct val="115000"/>
                </a:lnSpc>
                <a:buClr>
                  <a:srgbClr val="3D3D3D"/>
                </a:buClr>
                <a:buSzPts val="800"/>
              </a:pP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8" name="Google Shape;158;p14"/>
          <p:cNvGrpSpPr/>
          <p:nvPr/>
        </p:nvGrpSpPr>
        <p:grpSpPr>
          <a:xfrm>
            <a:off x="2232551" y="2131578"/>
            <a:ext cx="7943967" cy="999773"/>
            <a:chOff x="1593000" y="2322568"/>
            <a:chExt cx="5957975" cy="749830"/>
          </a:xfrm>
        </p:grpSpPr>
        <p:sp>
          <p:nvSpPr>
            <p:cNvPr id="159" name="Google Shape;159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" name="Google Shape;160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" name="Google Shape;161;p1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Database Selection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416973" y="2430098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CMS Medicate Dataset (2012-2015)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Test Data Fraud Claims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Excluded (LEIE) dataset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Target variable: Fraud_Label (Yes/No)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37061">
                <a:lnSpc>
                  <a:spcPct val="115000"/>
                </a:lnSpc>
                <a:buClr>
                  <a:srgbClr val="3D3D3D"/>
                </a:buClr>
                <a:buSzPts val="800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6" name="Google Shape;166;p14"/>
          <p:cNvGrpSpPr/>
          <p:nvPr/>
        </p:nvGrpSpPr>
        <p:grpSpPr>
          <a:xfrm>
            <a:off x="2232550" y="5144793"/>
            <a:ext cx="7943967" cy="858000"/>
            <a:chOff x="1593000" y="2322568"/>
            <a:chExt cx="5957975" cy="643500"/>
          </a:xfrm>
        </p:grpSpPr>
        <p:sp>
          <p:nvSpPr>
            <p:cNvPr id="167" name="Google Shape;167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" name="Google Shape;168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" name="Google Shape;169;p1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End Result</a:t>
              </a:r>
              <a:endParaRPr sz="13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Model Evaluation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BF274-020C-418E-888A-B7C02AF2D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2582"/>
            <a:ext cx="5921921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sz="7200" dirty="0"/>
              <a:t>Goal</a:t>
            </a:r>
          </a:p>
        </p:txBody>
      </p:sp>
      <p:cxnSp>
        <p:nvCxnSpPr>
          <p:cNvPr id="24" name="Straight Connector 18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50021" y="1595483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D70C7-CEBE-4572-B838-18BBBCAAC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4" y="621697"/>
            <a:ext cx="3621025" cy="514797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Develop a classifier model with certain features that can help detect fraud. </a:t>
            </a:r>
          </a:p>
          <a:p>
            <a:r>
              <a:rPr lang="en-IN" sz="2000" dirty="0">
                <a:solidFill>
                  <a:srgbClr val="3D3D3D"/>
                </a:solidFill>
                <a:ea typeface="Roboto"/>
                <a:cs typeface="Roboto"/>
                <a:sym typeface="Roboto"/>
              </a:rPr>
              <a:t>Target variable: Fraud_Label (Yes/No)</a:t>
            </a:r>
          </a:p>
          <a:p>
            <a:endParaRPr lang="en-US" sz="2000" b="1" dirty="0"/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01E907E6-DC1F-49A9-A946-CEB2CB330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848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D631-F195-4B99-9B31-93FC7DCC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Dataset Selection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DB2F2-5F02-4FB5-9CA3-BCD313C2E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3400" y="1281416"/>
            <a:ext cx="9385200" cy="388042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194728" indent="0">
              <a:buNone/>
            </a:pPr>
            <a:endParaRPr lang="en-US" dirty="0"/>
          </a:p>
        </p:txBody>
      </p:sp>
      <p:grpSp>
        <p:nvGrpSpPr>
          <p:cNvPr id="20" name="Google Shape;158;p14">
            <a:extLst>
              <a:ext uri="{FF2B5EF4-FFF2-40B4-BE49-F238E27FC236}">
                <a16:creationId xmlns:a16="http://schemas.microsoft.com/office/drawing/2014/main" id="{246DE7AD-0B64-4A87-A49D-3052AB041DDC}"/>
              </a:ext>
            </a:extLst>
          </p:cNvPr>
          <p:cNvGrpSpPr/>
          <p:nvPr/>
        </p:nvGrpSpPr>
        <p:grpSpPr>
          <a:xfrm>
            <a:off x="2232551" y="3410104"/>
            <a:ext cx="8135336" cy="992103"/>
            <a:chOff x="1593000" y="2322568"/>
            <a:chExt cx="6101502" cy="643500"/>
          </a:xfrm>
        </p:grpSpPr>
        <p:sp>
          <p:nvSpPr>
            <p:cNvPr id="21" name="Google Shape;159;p14">
              <a:extLst>
                <a:ext uri="{FF2B5EF4-FFF2-40B4-BE49-F238E27FC236}">
                  <a16:creationId xmlns:a16="http://schemas.microsoft.com/office/drawing/2014/main" id="{6B914DB9-3D48-475B-8836-471471CDC03C}"/>
                </a:ext>
              </a:extLst>
            </p:cNvPr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160;p14">
              <a:extLst>
                <a:ext uri="{FF2B5EF4-FFF2-40B4-BE49-F238E27FC236}">
                  <a16:creationId xmlns:a16="http://schemas.microsoft.com/office/drawing/2014/main" id="{DCDC3DBA-BD0D-4FB5-BD0A-87E970CA6E6F}"/>
                </a:ext>
              </a:extLst>
            </p:cNvPr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161;p14">
              <a:extLst>
                <a:ext uri="{FF2B5EF4-FFF2-40B4-BE49-F238E27FC236}">
                  <a16:creationId xmlns:a16="http://schemas.microsoft.com/office/drawing/2014/main" id="{EAD8CD0E-4AA0-4762-B0BB-3528EAF494A0}"/>
                </a:ext>
              </a:extLst>
            </p:cNvPr>
            <p:cNvSpPr/>
            <p:nvPr/>
          </p:nvSpPr>
          <p:spPr>
            <a:xfrm rot="16200000">
              <a:off x="3501575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162;p14">
              <a:extLst>
                <a:ext uri="{FF2B5EF4-FFF2-40B4-BE49-F238E27FC236}">
                  <a16:creationId xmlns:a16="http://schemas.microsoft.com/office/drawing/2014/main" id="{55214C54-9048-4EDA-BE7A-D5EB5611807E}"/>
                </a:ext>
              </a:extLst>
            </p:cNvPr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CMS Dataset (2012-2015)</a:t>
              </a:r>
              <a:endParaRPr lang="en-GB"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" name="Google Shape;163;p14">
              <a:extLst>
                <a:ext uri="{FF2B5EF4-FFF2-40B4-BE49-F238E27FC236}">
                  <a16:creationId xmlns:a16="http://schemas.microsoft.com/office/drawing/2014/main" id="{5FB122AA-9639-4366-991B-7A06259A1B85}"/>
                </a:ext>
              </a:extLst>
            </p:cNvPr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164;p14">
              <a:extLst>
                <a:ext uri="{FF2B5EF4-FFF2-40B4-BE49-F238E27FC236}">
                  <a16:creationId xmlns:a16="http://schemas.microsoft.com/office/drawing/2014/main" id="{5C789767-B759-4A7E-B57E-94766678B3D3}"/>
                </a:ext>
              </a:extLst>
            </p:cNvPr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" name="Google Shape;165;p14">
              <a:extLst>
                <a:ext uri="{FF2B5EF4-FFF2-40B4-BE49-F238E27FC236}">
                  <a16:creationId xmlns:a16="http://schemas.microsoft.com/office/drawing/2014/main" id="{CD43BF12-F08F-4499-9452-CA617488EBC0}"/>
                </a:ext>
              </a:extLst>
            </p:cNvPr>
            <p:cNvSpPr/>
            <p:nvPr/>
          </p:nvSpPr>
          <p:spPr>
            <a:xfrm>
              <a:off x="4387849" y="2323750"/>
              <a:ext cx="3306653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All information related to physicians and their payments, charges by NPI.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Join these input data (2012-2015)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US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37061">
                <a:lnSpc>
                  <a:spcPct val="115000"/>
                </a:lnSpc>
                <a:buClr>
                  <a:srgbClr val="3D3D3D"/>
                </a:buClr>
                <a:buSzPts val="800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" name="Google Shape;150;p14">
            <a:extLst>
              <a:ext uri="{FF2B5EF4-FFF2-40B4-BE49-F238E27FC236}">
                <a16:creationId xmlns:a16="http://schemas.microsoft.com/office/drawing/2014/main" id="{7BD56D06-D60E-4F8D-99FD-C12D70223DFC}"/>
              </a:ext>
            </a:extLst>
          </p:cNvPr>
          <p:cNvGrpSpPr/>
          <p:nvPr/>
        </p:nvGrpSpPr>
        <p:grpSpPr>
          <a:xfrm>
            <a:off x="2232551" y="4590543"/>
            <a:ext cx="7943967" cy="1243456"/>
            <a:chOff x="1593000" y="2322568"/>
            <a:chExt cx="5957975" cy="643500"/>
          </a:xfrm>
        </p:grpSpPr>
        <p:sp>
          <p:nvSpPr>
            <p:cNvPr id="29" name="Google Shape;151;p14">
              <a:extLst>
                <a:ext uri="{FF2B5EF4-FFF2-40B4-BE49-F238E27FC236}">
                  <a16:creationId xmlns:a16="http://schemas.microsoft.com/office/drawing/2014/main" id="{8D20DB6B-586C-4B79-B306-F9FF76DE7222}"/>
                </a:ext>
              </a:extLst>
            </p:cNvPr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152;p14">
              <a:extLst>
                <a:ext uri="{FF2B5EF4-FFF2-40B4-BE49-F238E27FC236}">
                  <a16:creationId xmlns:a16="http://schemas.microsoft.com/office/drawing/2014/main" id="{B57F32BE-26A3-4652-AE1B-C57D1F4F751A}"/>
                </a:ext>
              </a:extLst>
            </p:cNvPr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53;p14">
              <a:extLst>
                <a:ext uri="{FF2B5EF4-FFF2-40B4-BE49-F238E27FC236}">
                  <a16:creationId xmlns:a16="http://schemas.microsoft.com/office/drawing/2014/main" id="{8D5E0FAC-55FF-4734-AC69-72A1F4E6A8DE}"/>
                </a:ext>
              </a:extLst>
            </p:cNvPr>
            <p:cNvSpPr/>
            <p:nvPr/>
          </p:nvSpPr>
          <p:spPr>
            <a:xfrm rot="162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154;p14">
              <a:extLst>
                <a:ext uri="{FF2B5EF4-FFF2-40B4-BE49-F238E27FC236}">
                  <a16:creationId xmlns:a16="http://schemas.microsoft.com/office/drawing/2014/main" id="{E1A6C260-F785-4D44-B7F2-BC7A1E50D7FF}"/>
                </a:ext>
              </a:extLst>
            </p:cNvPr>
            <p:cNvSpPr/>
            <p:nvPr/>
          </p:nvSpPr>
          <p:spPr>
            <a:xfrm>
              <a:off x="2342625" y="2399953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"/>
                  <a:sym typeface="Roboto Medium"/>
                </a:rPr>
                <a:t>Test data fraud claims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155;p14">
              <a:extLst>
                <a:ext uri="{FF2B5EF4-FFF2-40B4-BE49-F238E27FC236}">
                  <a16:creationId xmlns:a16="http://schemas.microsoft.com/office/drawing/2014/main" id="{1FEB819B-6DA8-469A-B5DE-DAEC56EDD8BD}"/>
                </a:ext>
              </a:extLst>
            </p:cNvPr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56;p14">
              <a:extLst>
                <a:ext uri="{FF2B5EF4-FFF2-40B4-BE49-F238E27FC236}">
                  <a16:creationId xmlns:a16="http://schemas.microsoft.com/office/drawing/2014/main" id="{F1E26E51-ACEC-4049-AB9D-F670D34D2AC2}"/>
                </a:ext>
              </a:extLst>
            </p:cNvPr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" name="Google Shape;157;p14">
              <a:extLst>
                <a:ext uri="{FF2B5EF4-FFF2-40B4-BE49-F238E27FC236}">
                  <a16:creationId xmlns:a16="http://schemas.microsoft.com/office/drawing/2014/main" id="{828A592A-8549-456A-88D7-5C15C144AA5B}"/>
                </a:ext>
              </a:extLst>
            </p:cNvPr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GB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A test dataset with a smaller number of providers</a:t>
              </a:r>
            </a:p>
            <a:p>
              <a:pPr marL="237061">
                <a:lnSpc>
                  <a:spcPct val="115000"/>
                </a:lnSpc>
                <a:buClr>
                  <a:srgbClr val="3D3D3D"/>
                </a:buClr>
                <a:buSzPts val="800"/>
              </a:pP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" name="Google Shape;142;p14">
            <a:extLst>
              <a:ext uri="{FF2B5EF4-FFF2-40B4-BE49-F238E27FC236}">
                <a16:creationId xmlns:a16="http://schemas.microsoft.com/office/drawing/2014/main" id="{D0D42B41-BB1E-4940-A343-CE23C96C1F60}"/>
              </a:ext>
            </a:extLst>
          </p:cNvPr>
          <p:cNvGrpSpPr/>
          <p:nvPr/>
        </p:nvGrpSpPr>
        <p:grpSpPr>
          <a:xfrm>
            <a:off x="2232551" y="1977747"/>
            <a:ext cx="7943967" cy="1242155"/>
            <a:chOff x="1593000" y="2322040"/>
            <a:chExt cx="5957975" cy="644028"/>
          </a:xfrm>
        </p:grpSpPr>
        <p:sp>
          <p:nvSpPr>
            <p:cNvPr id="47" name="Google Shape;143;p14">
              <a:extLst>
                <a:ext uri="{FF2B5EF4-FFF2-40B4-BE49-F238E27FC236}">
                  <a16:creationId xmlns:a16="http://schemas.microsoft.com/office/drawing/2014/main" id="{8B460AA0-EAF2-4AF2-8D17-CD87EA5233BF}"/>
                </a:ext>
              </a:extLst>
            </p:cNvPr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144;p14">
              <a:extLst>
                <a:ext uri="{FF2B5EF4-FFF2-40B4-BE49-F238E27FC236}">
                  <a16:creationId xmlns:a16="http://schemas.microsoft.com/office/drawing/2014/main" id="{081F8C52-9313-4245-BAA0-676681034B06}"/>
                </a:ext>
              </a:extLst>
            </p:cNvPr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145;p14">
              <a:extLst>
                <a:ext uri="{FF2B5EF4-FFF2-40B4-BE49-F238E27FC236}">
                  <a16:creationId xmlns:a16="http://schemas.microsoft.com/office/drawing/2014/main" id="{50CDB4D8-0764-4A27-8DC1-39A59A873B45}"/>
                </a:ext>
              </a:extLst>
            </p:cNvPr>
            <p:cNvSpPr/>
            <p:nvPr/>
          </p:nvSpPr>
          <p:spPr>
            <a:xfrm rot="16200000">
              <a:off x="3576729" y="1934143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146;p14">
              <a:extLst>
                <a:ext uri="{FF2B5EF4-FFF2-40B4-BE49-F238E27FC236}">
                  <a16:creationId xmlns:a16="http://schemas.microsoft.com/office/drawing/2014/main" id="{B94F450D-1E2D-4458-8FE5-E5E0E4529468}"/>
                </a:ext>
              </a:extLst>
            </p:cNvPr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>
                <a:lnSpc>
                  <a:spcPct val="115000"/>
                </a:lnSpc>
              </a:pPr>
              <a:r>
                <a:rPr lang="en-US" sz="1333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List of Excluded Individuals and Entities (LEIE) database 2017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" name="Google Shape;147;p14">
              <a:extLst>
                <a:ext uri="{FF2B5EF4-FFF2-40B4-BE49-F238E27FC236}">
                  <a16:creationId xmlns:a16="http://schemas.microsoft.com/office/drawing/2014/main" id="{8144BD32-3F83-444E-AFC8-566F5B24A09C}"/>
                </a:ext>
              </a:extLst>
            </p:cNvPr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148;p14">
              <a:extLst>
                <a:ext uri="{FF2B5EF4-FFF2-40B4-BE49-F238E27FC236}">
                  <a16:creationId xmlns:a16="http://schemas.microsoft.com/office/drawing/2014/main" id="{9B024093-509F-4D27-80D4-BD01634E324E}"/>
                </a:ext>
              </a:extLst>
            </p:cNvPr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3" name="Google Shape;149;p14">
              <a:extLst>
                <a:ext uri="{FF2B5EF4-FFF2-40B4-BE49-F238E27FC236}">
                  <a16:creationId xmlns:a16="http://schemas.microsoft.com/office/drawing/2014/main" id="{D1AC3495-9961-48EE-BA4E-1BA82D27CA72}"/>
                </a:ext>
              </a:extLst>
            </p:cNvPr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List of individuals and entities excluded from Medicare due to previous healthcare fraud. 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Filter unique NPI (remove all null values)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3059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F0CF5-3344-49AB-B985-29B6A29A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076" y="646436"/>
            <a:ext cx="9385200" cy="1218800"/>
          </a:xfrm>
        </p:spPr>
        <p:txBody>
          <a:bodyPr/>
          <a:lstStyle/>
          <a:p>
            <a:r>
              <a:rPr lang="en-IN" b="1" dirty="0"/>
              <a:t>Data Pre-processing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2ED41-6BF0-441C-91FA-4E38A4F86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7628" indent="-34290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US" dirty="0"/>
              <a:t>Join ”LEIE” and “CMS” datasets by “Fraud_Label”. Remove all duplicate values</a:t>
            </a:r>
          </a:p>
          <a:p>
            <a:r>
              <a:rPr lang="en-US" dirty="0"/>
              <a:t>Remove all null values in all columns - ie: “Last name/ Organization name”, “HCPCS Code”</a:t>
            </a:r>
          </a:p>
          <a:p>
            <a:r>
              <a:rPr lang="en-US" dirty="0"/>
              <a:t>Export final output - ”All_claims_data” dataset – 8982 rows, 30 fields </a:t>
            </a:r>
          </a:p>
          <a:p>
            <a:r>
              <a:rPr lang="en-US" dirty="0"/>
              <a:t>Correcting the data types of all variables </a:t>
            </a:r>
          </a:p>
        </p:txBody>
      </p:sp>
    </p:spTree>
    <p:extLst>
      <p:ext uri="{BB962C8B-B14F-4D97-AF65-F5344CB8AC3E}">
        <p14:creationId xmlns:p14="http://schemas.microsoft.com/office/powerpoint/2010/main" val="1962743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F0CF5-3344-49AB-B985-29B6A29A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400" y="720009"/>
            <a:ext cx="9385200" cy="1218800"/>
          </a:xfrm>
        </p:spPr>
        <p:txBody>
          <a:bodyPr/>
          <a:lstStyle/>
          <a:p>
            <a:r>
              <a:rPr lang="en-IN" b="1" dirty="0"/>
              <a:t>Feature Engineering 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2ED41-6BF0-441C-91FA-4E38A4F86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4728" indent="0">
              <a:buNone/>
            </a:pPr>
            <a:r>
              <a:rPr lang="en-IN" dirty="0"/>
              <a:t>Perform necessary transformations on the custom formulas/variables </a:t>
            </a:r>
          </a:p>
          <a:p>
            <a:pPr marL="537628" indent="-342900">
              <a:buFont typeface="Arial" panose="020B0604020202020204" pitchFamily="34" charset="0"/>
              <a:buChar char="•"/>
            </a:pPr>
            <a:r>
              <a:rPr lang="en-IN" dirty="0" err="1"/>
              <a:t>Total_amount_claimed</a:t>
            </a:r>
            <a:r>
              <a:rPr lang="en-IN" dirty="0"/>
              <a:t> -&gt; Sum</a:t>
            </a:r>
          </a:p>
          <a:p>
            <a:pPr marL="537628" indent="-342900">
              <a:buFont typeface="Arial" panose="020B0604020202020204" pitchFamily="34" charset="0"/>
              <a:buChar char="•"/>
            </a:pPr>
            <a:r>
              <a:rPr lang="en-IN" dirty="0" err="1"/>
              <a:t>Total_amount_paid</a:t>
            </a:r>
            <a:r>
              <a:rPr lang="en-IN" dirty="0"/>
              <a:t> -&gt; Sum</a:t>
            </a:r>
          </a:p>
          <a:p>
            <a:pPr marL="537628" indent="-342900">
              <a:buFont typeface="Arial" panose="020B0604020202020204" pitchFamily="34" charset="0"/>
              <a:buChar char="•"/>
            </a:pPr>
            <a:r>
              <a:rPr lang="en-IN" dirty="0" err="1"/>
              <a:t>Total_amount_allowed</a:t>
            </a:r>
            <a:r>
              <a:rPr lang="en-IN" dirty="0"/>
              <a:t> -&gt;Sum</a:t>
            </a:r>
          </a:p>
          <a:p>
            <a:pPr marL="537628" indent="-342900">
              <a:buFont typeface="Arial" panose="020B0604020202020204" pitchFamily="34" charset="0"/>
              <a:buChar char="•"/>
            </a:pPr>
            <a:r>
              <a:rPr lang="en-IN" dirty="0" err="1"/>
              <a:t>Payout</a:t>
            </a:r>
            <a:r>
              <a:rPr lang="en-IN" dirty="0"/>
              <a:t>-ratio -&gt; Average</a:t>
            </a:r>
          </a:p>
          <a:p>
            <a:pPr marL="537628" indent="-342900">
              <a:buFont typeface="Arial" panose="020B0604020202020204" pitchFamily="34" charset="0"/>
              <a:buChar char="•"/>
            </a:pPr>
            <a:r>
              <a:rPr lang="en-IN" dirty="0"/>
              <a:t>Allowance ratio -&gt; Average</a:t>
            </a:r>
          </a:p>
          <a:p>
            <a:pPr marL="537628" indent="-342900">
              <a:buFont typeface="Arial" panose="020B0604020202020204" pitchFamily="34" charset="0"/>
              <a:buChar char="•"/>
            </a:pPr>
            <a:r>
              <a:rPr lang="en-IN" dirty="0" err="1"/>
              <a:t>Final_amount_received</a:t>
            </a:r>
            <a:r>
              <a:rPr lang="en-IN" dirty="0"/>
              <a:t> -&gt; Average</a:t>
            </a:r>
          </a:p>
          <a:p>
            <a:pPr marL="537628" indent="-342900">
              <a:buFont typeface="Arial" panose="020B0604020202020204" pitchFamily="34" charset="0"/>
              <a:buChar char="•"/>
            </a:pPr>
            <a:r>
              <a:rPr lang="en-IN" dirty="0" err="1"/>
              <a:t>Excess_amount_claimed</a:t>
            </a:r>
            <a:r>
              <a:rPr lang="en-IN" dirty="0"/>
              <a:t> -&gt; Average</a:t>
            </a:r>
          </a:p>
          <a:p>
            <a:pPr marL="537628" indent="-342900">
              <a:buFont typeface="Arial" panose="020B0604020202020204" pitchFamily="34" charset="0"/>
              <a:buChar char="•"/>
            </a:pPr>
            <a:r>
              <a:rPr lang="en-IN" dirty="0"/>
              <a:t>Number of </a:t>
            </a:r>
            <a:r>
              <a:rPr lang="en-IN" dirty="0" err="1"/>
              <a:t>medicare</a:t>
            </a:r>
            <a:r>
              <a:rPr lang="en-IN" dirty="0"/>
              <a:t> -&gt; Average</a:t>
            </a:r>
          </a:p>
          <a:p>
            <a:pPr marL="537628" indent="-342900">
              <a:buFont typeface="Arial" panose="020B0604020202020204" pitchFamily="34" charset="0"/>
              <a:buChar char="•"/>
            </a:pPr>
            <a:r>
              <a:rPr lang="en-IN" dirty="0"/>
              <a:t>HCPCS -&gt; Count</a:t>
            </a:r>
          </a:p>
          <a:p>
            <a:pPr marL="537628" indent="-342900">
              <a:buFont typeface="Arial" panose="020B0604020202020204" pitchFamily="34" charset="0"/>
              <a:buChar char="•"/>
            </a:pPr>
            <a:r>
              <a:rPr lang="en-IN" dirty="0"/>
              <a:t>Group by the following columns – “NPI”, “Gender”, “Provider Type”</a:t>
            </a:r>
          </a:p>
        </p:txBody>
      </p:sp>
    </p:spTree>
    <p:extLst>
      <p:ext uri="{BB962C8B-B14F-4D97-AF65-F5344CB8AC3E}">
        <p14:creationId xmlns:p14="http://schemas.microsoft.com/office/powerpoint/2010/main" val="1268525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70989-0E44-39DD-CFFE-CE7AC4FA7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5" y="4374204"/>
            <a:ext cx="9818390" cy="10293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3300" b="1">
                <a:solidFill>
                  <a:schemeClr val="tx1">
                    <a:lumMod val="85000"/>
                    <a:lumOff val="15000"/>
                  </a:schemeClr>
                </a:solidFill>
              </a:rPr>
              <a:t>Final Dataset: “Physician_level_aggregate”</a:t>
            </a:r>
            <a:endParaRPr lang="en-US" sz="3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62086-146C-1783-6BA8-3CA30276E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7355" y="5725244"/>
            <a:ext cx="9872980" cy="43586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sz="1100" cap="all" spc="200">
                <a:solidFill>
                  <a:schemeClr val="tx1">
                    <a:lumMod val="85000"/>
                    <a:lumOff val="15000"/>
                  </a:schemeClr>
                </a:solidFill>
              </a:rPr>
              <a:t>292 rows, 14 fields -&gt; “Fraud_Label” Y/N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027303A-E255-8C5D-73E4-3838F6CD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33" y="1527684"/>
            <a:ext cx="9824112" cy="1719219"/>
          </a:xfrm>
          <a:prstGeom prst="rect">
            <a:avLst/>
          </a:prstGeom>
        </p:spPr>
      </p:pic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7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7940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D93F-BD20-46B6-AB5A-1FD2F0970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36" y="766307"/>
            <a:ext cx="9385200" cy="1218800"/>
          </a:xfrm>
        </p:spPr>
        <p:txBody>
          <a:bodyPr/>
          <a:lstStyle/>
          <a:p>
            <a:r>
              <a:rPr lang="en-IN" b="1" dirty="0"/>
              <a:t>T-Test (Statistical Significance Test 5%)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5B9A7-7BC5-4734-8E06-09F45D4B0A53}"/>
              </a:ext>
            </a:extLst>
          </p:cNvPr>
          <p:cNvSpPr txBox="1"/>
          <p:nvPr/>
        </p:nvSpPr>
        <p:spPr>
          <a:xfrm>
            <a:off x="466166" y="3223816"/>
            <a:ext cx="11834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Transform</a:t>
            </a:r>
            <a:r>
              <a:rPr lang="en-US" sz="2400" dirty="0">
                <a:solidFill>
                  <a:schemeClr val="bg1"/>
                </a:solidFill>
              </a:rPr>
              <a:t> skewed data to approximately conform to normality by using log transformation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A473CD-59D1-4E84-AD43-09A70E249B6E}"/>
              </a:ext>
            </a:extLst>
          </p:cNvPr>
          <p:cNvSpPr txBox="1"/>
          <p:nvPr/>
        </p:nvSpPr>
        <p:spPr>
          <a:xfrm>
            <a:off x="6280336" y="5114201"/>
            <a:ext cx="4545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Class weights assigned to reduce skewness according to the balancing ratio</a:t>
            </a: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4DA06BC-EB00-E35F-CE7C-CF6CBE0A7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790695"/>
              </p:ext>
            </p:extLst>
          </p:nvPr>
        </p:nvGraphicFramePr>
        <p:xfrm>
          <a:off x="584645" y="1947328"/>
          <a:ext cx="6660430" cy="4367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8310">
                  <a:extLst>
                    <a:ext uri="{9D8B030D-6E8A-4147-A177-3AD203B41FA5}">
                      <a16:colId xmlns:a16="http://schemas.microsoft.com/office/drawing/2014/main" val="269839103"/>
                    </a:ext>
                  </a:extLst>
                </a:gridCol>
                <a:gridCol w="1572120">
                  <a:extLst>
                    <a:ext uri="{9D8B030D-6E8A-4147-A177-3AD203B41FA5}">
                      <a16:colId xmlns:a16="http://schemas.microsoft.com/office/drawing/2014/main" val="612436920"/>
                    </a:ext>
                  </a:extLst>
                </a:gridCol>
              </a:tblGrid>
              <a:tr h="349900">
                <a:tc>
                  <a:txBody>
                    <a:bodyPr/>
                    <a:lstStyle/>
                    <a:p>
                      <a:r>
                        <a:rPr lang="en-US" dirty="0"/>
                        <a:t>Variables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555160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r>
                        <a:rPr lang="en-US" dirty="0" err="1"/>
                        <a:t>Avg_Payout_ratio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7.7717e-06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316518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r>
                        <a:rPr lang="en-US" dirty="0" err="1"/>
                        <a:t>Avg_Allowance_ratio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6.8443e-07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863175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r>
                        <a:rPr lang="en-US" dirty="0" err="1"/>
                        <a:t>Avg_Final_amount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400643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r>
                        <a:rPr lang="en-US" dirty="0" err="1"/>
                        <a:t>Avg_Excess_Amount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0.76564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131029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r>
                        <a:rPr lang="en-US" dirty="0" err="1"/>
                        <a:t>Sum_Total_Amount_Claimed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0.046566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531517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r>
                        <a:rPr lang="en-US" dirty="0" err="1"/>
                        <a:t>Sum_Total_Amount_Paid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0.0023565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748562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r>
                        <a:rPr lang="en-US" dirty="0" err="1"/>
                        <a:t>Sum_Total</a:t>
                      </a:r>
                      <a:r>
                        <a:rPr lang="en-US" dirty="0"/>
                        <a:t> Amount Allowed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0.0018021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704392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r>
                        <a:rPr lang="en-US" dirty="0" err="1"/>
                        <a:t>Avg_Number_Medicare.Beneficiaries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0.028824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701541"/>
                  </a:ext>
                </a:extLst>
              </a:tr>
              <a:tr h="537681">
                <a:tc>
                  <a:txBody>
                    <a:bodyPr/>
                    <a:lstStyle/>
                    <a:p>
                      <a:r>
                        <a:rPr lang="en-US" dirty="0" err="1"/>
                        <a:t>Avg_Number_Medicare.Beneficiaries.Day.Services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0.069605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471043"/>
                  </a:ext>
                </a:extLst>
              </a:tr>
              <a:tr h="537681">
                <a:tc>
                  <a:txBody>
                    <a:bodyPr/>
                    <a:lstStyle/>
                    <a:p>
                      <a:r>
                        <a:rPr lang="en-IN" sz="1800" dirty="0" err="1"/>
                        <a:t>Count_HCPCS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0.00063374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152055"/>
                  </a:ext>
                </a:extLst>
              </a:tr>
            </a:tbl>
          </a:graphicData>
        </a:graphic>
      </p:graphicFrame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5EE31D8-C1CF-FFAC-E500-7320DD809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68" y="2090067"/>
            <a:ext cx="4107766" cy="3881600"/>
          </a:xfrm>
        </p:spPr>
        <p:txBody>
          <a:bodyPr/>
          <a:lstStyle/>
          <a:p>
            <a:pPr marL="537628" indent="-342900">
              <a:buFont typeface="Arial" panose="020B0604020202020204" pitchFamily="34" charset="0"/>
              <a:buChar char="•"/>
            </a:pPr>
            <a:r>
              <a:rPr lang="en-IN" sz="1800" dirty="0"/>
              <a:t>Statistically significant variables:</a:t>
            </a:r>
          </a:p>
          <a:p>
            <a:pPr marL="194728" indent="0">
              <a:buNone/>
            </a:pPr>
            <a:r>
              <a:rPr lang="en-IN" sz="1800" dirty="0"/>
              <a:t>“</a:t>
            </a:r>
            <a:r>
              <a:rPr lang="en-IN" sz="1800" dirty="0" err="1"/>
              <a:t>Avg_Payout_Ratio</a:t>
            </a:r>
            <a:r>
              <a:rPr lang="en-IN" sz="1800" dirty="0"/>
              <a:t>”</a:t>
            </a:r>
          </a:p>
          <a:p>
            <a:pPr marL="194728" indent="0">
              <a:buNone/>
            </a:pPr>
            <a:r>
              <a:rPr lang="en-IN" sz="1800" dirty="0"/>
              <a:t>“</a:t>
            </a:r>
            <a:r>
              <a:rPr lang="en-IN" sz="1800" dirty="0" err="1"/>
              <a:t>Avg_Allowance_ratio</a:t>
            </a:r>
            <a:r>
              <a:rPr lang="en-IN" sz="1800" dirty="0"/>
              <a:t>”</a:t>
            </a:r>
          </a:p>
          <a:p>
            <a:pPr marL="194728" indent="0">
              <a:buNone/>
            </a:pPr>
            <a:r>
              <a:rPr lang="en-IN" sz="1800" dirty="0"/>
              <a:t>“</a:t>
            </a:r>
            <a:r>
              <a:rPr lang="en-IN" sz="1800" dirty="0" err="1"/>
              <a:t>Sum_Total_Amount_Claimed</a:t>
            </a:r>
            <a:r>
              <a:rPr lang="en-IN" sz="1800" dirty="0"/>
              <a:t>”</a:t>
            </a:r>
          </a:p>
          <a:p>
            <a:pPr marL="194728" indent="0">
              <a:buNone/>
            </a:pPr>
            <a:r>
              <a:rPr lang="en-IN" sz="1800" dirty="0"/>
              <a:t>“</a:t>
            </a:r>
            <a:r>
              <a:rPr lang="en-IN" sz="1800" dirty="0" err="1"/>
              <a:t>Sum_Total_Amount_Paid</a:t>
            </a:r>
            <a:r>
              <a:rPr lang="en-IN" sz="1800" dirty="0"/>
              <a:t>”</a:t>
            </a:r>
          </a:p>
          <a:p>
            <a:pPr marL="194728" indent="0">
              <a:buNone/>
            </a:pPr>
            <a:r>
              <a:rPr lang="en-IN" sz="1800" dirty="0"/>
              <a:t>“</a:t>
            </a:r>
            <a:r>
              <a:rPr lang="en-IN" sz="1800" dirty="0" err="1"/>
              <a:t>Sum_Total_Amount</a:t>
            </a:r>
            <a:r>
              <a:rPr lang="en-IN" sz="1800" dirty="0"/>
              <a:t> Allowed”</a:t>
            </a:r>
          </a:p>
          <a:p>
            <a:pPr marL="194728" indent="0">
              <a:buNone/>
            </a:pPr>
            <a:r>
              <a:rPr lang="en-IN" sz="1800" dirty="0"/>
              <a:t>“</a:t>
            </a:r>
            <a:r>
              <a:rPr lang="en-IN" sz="1800" dirty="0" err="1"/>
              <a:t>Avg_Number_Medicare.Beneficiaries</a:t>
            </a:r>
            <a:r>
              <a:rPr lang="en-IN" sz="1800" dirty="0"/>
              <a:t>”</a:t>
            </a:r>
          </a:p>
          <a:p>
            <a:pPr marL="194728" indent="0">
              <a:buNone/>
            </a:pPr>
            <a:r>
              <a:rPr lang="en-IN" sz="1800" dirty="0"/>
              <a:t>“</a:t>
            </a:r>
            <a:r>
              <a:rPr lang="en-IN" sz="1800" dirty="0" err="1"/>
              <a:t>Count_HCPCS</a:t>
            </a:r>
            <a:r>
              <a:rPr lang="en-IN" sz="18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634320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672</Words>
  <Application>Microsoft Macintosh PowerPoint</Application>
  <PresentationFormat>Widescreen</PresentationFormat>
  <Paragraphs>134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Bookman Old Style</vt:lpstr>
      <vt:lpstr>Calibri</vt:lpstr>
      <vt:lpstr>Franklin Gothic Book</vt:lpstr>
      <vt:lpstr>Roboto</vt:lpstr>
      <vt:lpstr>Roboto Medium</vt:lpstr>
      <vt:lpstr>Roboto Thin</vt:lpstr>
      <vt:lpstr>Trebuchet MS</vt:lpstr>
      <vt:lpstr>Wingdings</vt:lpstr>
      <vt:lpstr>1_RetrospectVTI</vt:lpstr>
      <vt:lpstr>Analytics Case Assignment Fraud Detection  Medicare Claims Dataset </vt:lpstr>
      <vt:lpstr>WHY ?</vt:lpstr>
      <vt:lpstr>Workflow </vt:lpstr>
      <vt:lpstr>Goal</vt:lpstr>
      <vt:lpstr>Dataset Selection</vt:lpstr>
      <vt:lpstr>Data Pre-processing</vt:lpstr>
      <vt:lpstr>Feature Engineering </vt:lpstr>
      <vt:lpstr>Final Dataset: “Physician_level_aggregate”</vt:lpstr>
      <vt:lpstr>T-Test (Statistical Significance Test 5%)</vt:lpstr>
      <vt:lpstr>Chi-squared Test</vt:lpstr>
      <vt:lpstr>Features Selection</vt:lpstr>
      <vt:lpstr>Model 1 Logistic Regression</vt:lpstr>
      <vt:lpstr>Model Evaluation</vt:lpstr>
      <vt:lpstr>Model 2 Random Forest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2020-06-23T20:09:38Z</dcterms:created>
  <dcterms:modified xsi:type="dcterms:W3CDTF">2023-04-11T20:02:08Z</dcterms:modified>
</cp:coreProperties>
</file>